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97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102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03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95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100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Default Extension="tiff" ContentType="image/tiff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slides/slide32.xml" ContentType="application/vnd.openxmlformats-officedocument.presentationml.slide+xml"/>
  <Default Extension="fntdata" ContentType="application/x-fontdata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4" r:id="rId1"/>
  </p:sldMasterIdLst>
  <p:notesMasterIdLst>
    <p:notesMasterId r:id="rId105"/>
  </p:notesMasterIdLst>
  <p:sldIdLst>
    <p:sldId id="256" r:id="rId2"/>
    <p:sldId id="257" r:id="rId3"/>
    <p:sldId id="284" r:id="rId4"/>
    <p:sldId id="350" r:id="rId5"/>
    <p:sldId id="259" r:id="rId6"/>
    <p:sldId id="287" r:id="rId7"/>
    <p:sldId id="288" r:id="rId8"/>
    <p:sldId id="289" r:id="rId9"/>
    <p:sldId id="290" r:id="rId10"/>
    <p:sldId id="291" r:id="rId11"/>
    <p:sldId id="258" r:id="rId12"/>
    <p:sldId id="260" r:id="rId13"/>
    <p:sldId id="298" r:id="rId14"/>
    <p:sldId id="293" r:id="rId15"/>
    <p:sldId id="294" r:id="rId16"/>
    <p:sldId id="295" r:id="rId17"/>
    <p:sldId id="296" r:id="rId18"/>
    <p:sldId id="297" r:id="rId19"/>
    <p:sldId id="261" r:id="rId20"/>
    <p:sldId id="299" r:id="rId21"/>
    <p:sldId id="262" r:id="rId22"/>
    <p:sldId id="315" r:id="rId23"/>
    <p:sldId id="263" r:id="rId24"/>
    <p:sldId id="264" r:id="rId25"/>
    <p:sldId id="265" r:id="rId26"/>
    <p:sldId id="266" r:id="rId27"/>
    <p:sldId id="267" r:id="rId28"/>
    <p:sldId id="268" r:id="rId29"/>
    <p:sldId id="269" r:id="rId30"/>
    <p:sldId id="270" r:id="rId31"/>
    <p:sldId id="271" r:id="rId32"/>
    <p:sldId id="272" r:id="rId33"/>
    <p:sldId id="273" r:id="rId34"/>
    <p:sldId id="274" r:id="rId35"/>
    <p:sldId id="275" r:id="rId36"/>
    <p:sldId id="316" r:id="rId37"/>
    <p:sldId id="317" r:id="rId38"/>
    <p:sldId id="318" r:id="rId39"/>
    <p:sldId id="320" r:id="rId40"/>
    <p:sldId id="321" r:id="rId41"/>
    <p:sldId id="322" r:id="rId42"/>
    <p:sldId id="323" r:id="rId43"/>
    <p:sldId id="324" r:id="rId44"/>
    <p:sldId id="326" r:id="rId45"/>
    <p:sldId id="325" r:id="rId46"/>
    <p:sldId id="327" r:id="rId47"/>
    <p:sldId id="328" r:id="rId48"/>
    <p:sldId id="329" r:id="rId49"/>
    <p:sldId id="330" r:id="rId50"/>
    <p:sldId id="331" r:id="rId51"/>
    <p:sldId id="332" r:id="rId52"/>
    <p:sldId id="333" r:id="rId53"/>
    <p:sldId id="334" r:id="rId54"/>
    <p:sldId id="351" r:id="rId55"/>
    <p:sldId id="335" r:id="rId56"/>
    <p:sldId id="352" r:id="rId57"/>
    <p:sldId id="336" r:id="rId58"/>
    <p:sldId id="337" r:id="rId59"/>
    <p:sldId id="338" r:id="rId60"/>
    <p:sldId id="339" r:id="rId61"/>
    <p:sldId id="340" r:id="rId62"/>
    <p:sldId id="341" r:id="rId63"/>
    <p:sldId id="342" r:id="rId64"/>
    <p:sldId id="343" r:id="rId65"/>
    <p:sldId id="344" r:id="rId66"/>
    <p:sldId id="345" r:id="rId67"/>
    <p:sldId id="346" r:id="rId68"/>
    <p:sldId id="347" r:id="rId69"/>
    <p:sldId id="348" r:id="rId70"/>
    <p:sldId id="349" r:id="rId71"/>
    <p:sldId id="301" r:id="rId72"/>
    <p:sldId id="353" r:id="rId73"/>
    <p:sldId id="354" r:id="rId74"/>
    <p:sldId id="355" r:id="rId75"/>
    <p:sldId id="300" r:id="rId76"/>
    <p:sldId id="357" r:id="rId77"/>
    <p:sldId id="358" r:id="rId78"/>
    <p:sldId id="359" r:id="rId79"/>
    <p:sldId id="277" r:id="rId80"/>
    <p:sldId id="278" r:id="rId81"/>
    <p:sldId id="279" r:id="rId82"/>
    <p:sldId id="280" r:id="rId83"/>
    <p:sldId id="281" r:id="rId84"/>
    <p:sldId id="282" r:id="rId85"/>
    <p:sldId id="283" r:id="rId86"/>
    <p:sldId id="302" r:id="rId87"/>
    <p:sldId id="360" r:id="rId88"/>
    <p:sldId id="366" r:id="rId89"/>
    <p:sldId id="362" r:id="rId90"/>
    <p:sldId id="363" r:id="rId91"/>
    <p:sldId id="364" r:id="rId92"/>
    <p:sldId id="304" r:id="rId93"/>
    <p:sldId id="310" r:id="rId94"/>
    <p:sldId id="305" r:id="rId95"/>
    <p:sldId id="306" r:id="rId96"/>
    <p:sldId id="307" r:id="rId97"/>
    <p:sldId id="308" r:id="rId98"/>
    <p:sldId id="309" r:id="rId99"/>
    <p:sldId id="311" r:id="rId100"/>
    <p:sldId id="312" r:id="rId101"/>
    <p:sldId id="313" r:id="rId102"/>
    <p:sldId id="314" r:id="rId103"/>
    <p:sldId id="367" r:id="rId104"/>
  </p:sldIdLst>
  <p:sldSz cx="9144000" cy="6858000" type="screen4x3"/>
  <p:notesSz cx="6858000" cy="9144000"/>
  <p:embeddedFontLst>
    <p:embeddedFont>
      <p:font typeface="Bookman Old Style" pitchFamily="18" charset="0"/>
      <p:regular r:id="rId106"/>
      <p:bold r:id="rId107"/>
      <p:italic r:id="rId108"/>
      <p:boldItalic r:id="rId109"/>
    </p:embeddedFont>
    <p:embeddedFont>
      <p:font typeface="Wingdings 3" pitchFamily="18" charset="2"/>
      <p:regular r:id="rId110"/>
    </p:embeddedFont>
    <p:embeddedFont>
      <p:font typeface="Gill Sans MT" pitchFamily="34" charset="0"/>
      <p:regular r:id="rId111"/>
      <p:bold r:id="rId112"/>
      <p:italic r:id="rId113"/>
      <p:boldItalic r:id="rId114"/>
    </p:embeddedFont>
    <p:embeddedFont>
      <p:font typeface="Calibri" pitchFamily="34" charset="0"/>
      <p:regular r:id="rId115"/>
      <p:bold r:id="rId116"/>
      <p:italic r:id="rId117"/>
      <p:boldItalic r:id="rId1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font" Target="fonts/font12.fntdata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font" Target="fonts/font7.fntdata"/><Relationship Id="rId16" Type="http://schemas.openxmlformats.org/officeDocument/2006/relationships/slide" Target="slides/slide15.xml"/><Relationship Id="rId107" Type="http://schemas.openxmlformats.org/officeDocument/2006/relationships/font" Target="fonts/font2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notesMaster" Target="notesMasters/notesMaster1.xml"/><Relationship Id="rId113" Type="http://schemas.openxmlformats.org/officeDocument/2006/relationships/font" Target="fonts/font8.fntdata"/><Relationship Id="rId118" Type="http://schemas.openxmlformats.org/officeDocument/2006/relationships/font" Target="fonts/font1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font" Target="fonts/font3.fntdata"/><Relationship Id="rId116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1.fntdata"/><Relationship Id="rId114" Type="http://schemas.openxmlformats.org/officeDocument/2006/relationships/font" Target="fonts/font9.fntdata"/><Relationship Id="rId119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4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font" Target="fonts/font5.fntdata"/><Relationship Id="rId115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FDC077-DBEC-492C-9DDD-2D8A53E7AD03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B413A4-90CB-4781-86CA-34C7A4300D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100</a:t>
            </a:fld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101</a:t>
            </a:fld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102</a:t>
            </a:fld>
            <a:endParaRPr 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103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89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90</a:t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94</a:t>
            </a:fld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96</a:t>
            </a:fld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97</a:t>
            </a:fld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98</a:t>
            </a:fld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99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A40D0351-2518-4486-B6FB-9A111F07974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0351-2518-4486-B6FB-9A111F07974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0351-2518-4486-B6FB-9A111F07974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0351-2518-4486-B6FB-9A111F07974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A40D0351-2518-4486-B6FB-9A111F07974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0351-2518-4486-B6FB-9A111F07974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0351-2518-4486-B6FB-9A111F07974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0351-2518-4486-B6FB-9A111F07974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0351-2518-4486-B6FB-9A111F07974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0351-2518-4486-B6FB-9A111F07974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0351-2518-4486-B6FB-9A111F07974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40D0351-2518-4486-B6FB-9A111F07974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tiff"/><Relationship Id="rId2" Type="http://schemas.openxmlformats.org/officeDocument/2006/relationships/audio" Target="file:///G:\telephone%20book\yp_ex2b.mp3" TargetMode="External"/><Relationship Id="rId1" Type="http://schemas.openxmlformats.org/officeDocument/2006/relationships/audio" Target="file:///G:\telephone%20book\yp_ex2a.mp3" TargetMode="External"/><Relationship Id="rId6" Type="http://schemas.openxmlformats.org/officeDocument/2006/relationships/image" Target="../media/image14.tiff"/><Relationship Id="rId5" Type="http://schemas.openxmlformats.org/officeDocument/2006/relationships/image" Target="../media/image13.tiff"/><Relationship Id="rId10" Type="http://schemas.openxmlformats.org/officeDocument/2006/relationships/image" Target="../media/image18.pn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telephone%20book\yp_ex3.mp3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5.tiff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telephone%20book\yp_ex1.mp3" TargetMode="External"/><Relationship Id="rId6" Type="http://schemas.openxmlformats.org/officeDocument/2006/relationships/image" Target="../media/image4.tiff"/><Relationship Id="rId5" Type="http://schemas.openxmlformats.org/officeDocument/2006/relationships/image" Target="../media/image3.tiff"/><Relationship Id="rId4" Type="http://schemas.openxmlformats.org/officeDocument/2006/relationships/image" Target="../media/image2.tif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telephone%20book\yp_ex4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3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telephone%20book\yp_ex5b.mp3" TargetMode="External"/><Relationship Id="rId5" Type="http://schemas.openxmlformats.org/officeDocument/2006/relationships/image" Target="../media/image52.png"/><Relationship Id="rId4" Type="http://schemas.openxmlformats.org/officeDocument/2006/relationships/image" Target="../media/image49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telephone%20book\yp_ex7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3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G:\telephone%20book\yp_ex7b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telephone%20book\yp_ex8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5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telephone%20book\bp_ex1.mp3" TargetMode="External"/><Relationship Id="rId6" Type="http://schemas.openxmlformats.org/officeDocument/2006/relationships/image" Target="../media/image68.pn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8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telephone%20book\wp_ex1.mp3" TargetMode="External"/><Relationship Id="rId6" Type="http://schemas.openxmlformats.org/officeDocument/2006/relationships/image" Target="../media/image75.pn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telephone%20book\wp_ex2.mp3" TargetMode="External"/><Relationship Id="rId5" Type="http://schemas.openxmlformats.org/officeDocument/2006/relationships/image" Target="../media/image79.png"/><Relationship Id="rId4" Type="http://schemas.openxmlformats.org/officeDocument/2006/relationships/image" Target="../media/image76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9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telephone%20book\wp_ex3.mp3" TargetMode="External"/><Relationship Id="rId5" Type="http://schemas.openxmlformats.org/officeDocument/2006/relationships/image" Target="../media/image85.png"/><Relationship Id="rId4" Type="http://schemas.openxmlformats.org/officeDocument/2006/relationships/image" Target="../media/image8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>
              <a:lnSpc>
                <a:spcPts val="36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 smtClean="0"/>
              <a:t>Making the Most out of Minimalism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Multiple Simultaneous Processes in </a:t>
            </a:r>
            <a:r>
              <a:rPr lang="en-US" dirty="0" err="1" smtClean="0"/>
              <a:t>Torke’s</a:t>
            </a:r>
            <a:r>
              <a:rPr lang="en-US" dirty="0" smtClean="0"/>
              <a:t> </a:t>
            </a:r>
            <a:r>
              <a:rPr lang="en-US" i="1" dirty="0" smtClean="0"/>
              <a:t>Telephone Book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457200"/>
            <a:ext cx="17427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Brent Yorgason  </a:t>
            </a:r>
          </a:p>
          <a:p>
            <a:r>
              <a:rPr lang="en-US" dirty="0" smtClean="0"/>
              <a:t>Marietta College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3387" y="381000"/>
            <a:ext cx="8181975" cy="601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897851"/>
            <a:ext cx="8762999" cy="4622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903457"/>
            <a:ext cx="8762999" cy="4611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914400"/>
            <a:ext cx="8762999" cy="45134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>
              <a:lnSpc>
                <a:spcPts val="36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 smtClean="0"/>
              <a:t>Making the Most out of Minimalism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Multiple Simultaneous Processes in </a:t>
            </a:r>
            <a:r>
              <a:rPr lang="en-US" dirty="0" err="1" smtClean="0"/>
              <a:t>Torke’s</a:t>
            </a:r>
            <a:r>
              <a:rPr lang="en-US" dirty="0" smtClean="0"/>
              <a:t> </a:t>
            </a:r>
            <a:r>
              <a:rPr lang="en-US" i="1" dirty="0" smtClean="0"/>
              <a:t>Telephone Book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457200"/>
            <a:ext cx="17427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Brent Yorgason  </a:t>
            </a:r>
          </a:p>
          <a:p>
            <a:r>
              <a:rPr lang="en-US" dirty="0" smtClean="0"/>
              <a:t>Marietta College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“Static transposition”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Torke’s</a:t>
            </a:r>
            <a:r>
              <a:rPr lang="en-US" dirty="0" smtClean="0"/>
              <a:t> metaphor: 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dirty="0" smtClean="0"/>
              <a:t>Slow alphabetical changes as you thumb through the yellow pages in a telephone book – for example: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“Automobile Wrecking”   </a:t>
            </a:r>
            <a:br>
              <a:rPr lang="en-US" dirty="0" smtClean="0"/>
            </a:br>
            <a:r>
              <a:rPr lang="en-US" dirty="0" smtClean="0"/>
              <a:t>                   TO</a:t>
            </a:r>
            <a:br>
              <a:rPr lang="en-US" dirty="0" smtClean="0"/>
            </a:br>
            <a:r>
              <a:rPr lang="en-US" dirty="0" smtClean="0"/>
              <a:t>       “Aviation Consultants”</a:t>
            </a:r>
            <a:br>
              <a:rPr lang="en-US" dirty="0" smtClean="0"/>
            </a:br>
            <a:r>
              <a:rPr lang="en-US" dirty="0" smtClean="0"/>
              <a:t>                   TO</a:t>
            </a:r>
            <a:br>
              <a:rPr lang="en-US" dirty="0" smtClean="0"/>
            </a:br>
            <a:r>
              <a:rPr lang="en-US" dirty="0" smtClean="0"/>
              <a:t>       “Awnings and Canopies”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“Static transposition”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more fitting metaphor: 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dirty="0" smtClean="0"/>
              <a:t>The “</a:t>
            </a:r>
            <a:r>
              <a:rPr lang="en-US" dirty="0" err="1" smtClean="0"/>
              <a:t>Laddergram</a:t>
            </a:r>
            <a:r>
              <a:rPr lang="en-US" dirty="0" smtClean="0"/>
              <a:t>” or “Word Chain” word game, in which only one letter changes at a time – for example:</a:t>
            </a:r>
          </a:p>
          <a:p>
            <a:pPr lvl="1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MILK to PAIL	     MICE to RATS 	</a:t>
            </a:r>
          </a:p>
          <a:p>
            <a:pPr lvl="1">
              <a:buNone/>
            </a:pPr>
            <a:r>
              <a:rPr lang="en-US" dirty="0" smtClean="0"/>
              <a:t>        	MILK			MICE	</a:t>
            </a:r>
            <a:br>
              <a:rPr lang="en-US" dirty="0" smtClean="0"/>
            </a:br>
            <a:r>
              <a:rPr lang="en-US" dirty="0" smtClean="0"/>
              <a:t>		SILK			RICE</a:t>
            </a:r>
            <a:br>
              <a:rPr lang="en-US" dirty="0" smtClean="0"/>
            </a:br>
            <a:r>
              <a:rPr lang="en-US" dirty="0" smtClean="0"/>
              <a:t>		SILL			RACE</a:t>
            </a:r>
            <a:br>
              <a:rPr lang="en-US" dirty="0" smtClean="0"/>
            </a:br>
            <a:r>
              <a:rPr lang="en-US" dirty="0" smtClean="0"/>
              <a:t>		PILL			RATE</a:t>
            </a:r>
            <a:br>
              <a:rPr lang="en-US" dirty="0" smtClean="0"/>
            </a:br>
            <a:r>
              <a:rPr lang="en-US" dirty="0" smtClean="0"/>
              <a:t>		PALL			RATS</a:t>
            </a:r>
            <a:br>
              <a:rPr lang="en-US" dirty="0" smtClean="0"/>
            </a:br>
            <a:r>
              <a:rPr lang="en-US" dirty="0" smtClean="0"/>
              <a:t>		PAIL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Additive and Subtractive Processes</a:t>
            </a:r>
            <a:endParaRPr lang="en-US" dirty="0"/>
          </a:p>
        </p:txBody>
      </p:sp>
      <p:pic>
        <p:nvPicPr>
          <p:cNvPr id="4" name="Content Placeholder 3" descr="H:\telephone book\Ex4.tif"/>
          <p:cNvPicPr>
            <a:picLocks noGrp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9" y="1295400"/>
            <a:ext cx="6968654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:\telephone book\Ex4.tif"/>
          <p:cNvPicPr/>
          <p:nvPr/>
        </p:nvPicPr>
        <p:blipFill>
          <a:blip r:embed="rId6" cstate="print"/>
          <a:stretch>
            <a:fillRect/>
          </a:stretch>
        </p:blipFill>
        <p:spPr bwMode="auto">
          <a:xfrm>
            <a:off x="609599" y="2514600"/>
            <a:ext cx="6705601" cy="1118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05200" y="2373868"/>
            <a:ext cx="1015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becomes</a:t>
            </a:r>
            <a:endParaRPr lang="en-US" dirty="0"/>
          </a:p>
        </p:txBody>
      </p:sp>
      <p:pic>
        <p:nvPicPr>
          <p:cNvPr id="7" name="Picture 6" descr="violinpart.t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4800" y="4289051"/>
            <a:ext cx="7391400" cy="104975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05200" y="5279651"/>
            <a:ext cx="1015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becomes</a:t>
            </a:r>
            <a:endParaRPr lang="en-US" dirty="0"/>
          </a:p>
        </p:txBody>
      </p:sp>
      <p:pic>
        <p:nvPicPr>
          <p:cNvPr id="9" name="Picture 8" descr="empty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5801" y="5660652"/>
            <a:ext cx="7315200" cy="587748"/>
          </a:xfrm>
          <a:prstGeom prst="rect">
            <a:avLst/>
          </a:prstGeom>
        </p:spPr>
      </p:pic>
      <p:pic>
        <p:nvPicPr>
          <p:cNvPr id="13" name="yp_ex2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7391400" y="1676400"/>
            <a:ext cx="304800" cy="304800"/>
          </a:xfrm>
          <a:prstGeom prst="rect">
            <a:avLst/>
          </a:prstGeom>
        </p:spPr>
      </p:pic>
      <p:pic>
        <p:nvPicPr>
          <p:cNvPr id="14" name="yp_ex2b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7391400" y="3048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10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62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506746"/>
            <a:ext cx="8305800" cy="598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304800"/>
            <a:ext cx="8039100" cy="625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381000"/>
            <a:ext cx="8191500" cy="619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381000"/>
            <a:ext cx="8439150" cy="601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3387" y="381000"/>
            <a:ext cx="8181975" cy="601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71600" y="1752600"/>
            <a:ext cx="4724400" cy="10668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752600" y="21336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Static Transposition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371600" y="3124200"/>
            <a:ext cx="4191000" cy="1066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752600" y="35052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Additive Process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371600" y="4495800"/>
            <a:ext cx="3505200" cy="1066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752600" y="48768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Subtractive Process</a:t>
            </a:r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Simultaneous Processes in </a:t>
            </a:r>
            <a:br>
              <a:rPr lang="en-US" dirty="0" smtClean="0"/>
            </a:br>
            <a:r>
              <a:rPr lang="en-US" dirty="0" smtClean="0"/>
              <a:t>“The Yellow Pages,” measures 5-38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spcAft>
                <a:spcPts val="1200"/>
              </a:spcAft>
            </a:pPr>
            <a:r>
              <a:rPr lang="en-US" dirty="0" smtClean="0"/>
              <a:t>Speeding up the processes used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Using processes in simultaneous combination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Minimalist processes combined with other compositional styles and techniques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Surface melodic and rhythmic ideas draw listener’s attention away from the underlying processes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Post-minimalism in </a:t>
            </a:r>
            <a:r>
              <a:rPr lang="en-US" i="1" dirty="0" smtClean="0"/>
              <a:t>Telephone Book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" y="342900"/>
            <a:ext cx="8115300" cy="6172200"/>
          </a:xfrm>
          <a:prstGeom prst="rect">
            <a:avLst/>
          </a:prstGeom>
        </p:spPr>
      </p:pic>
      <p:pic>
        <p:nvPicPr>
          <p:cNvPr id="5" name="yp_ex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868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3142" y="314363"/>
            <a:ext cx="8183658" cy="62388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506746"/>
            <a:ext cx="8305800" cy="598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304800"/>
            <a:ext cx="8039100" cy="625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381000"/>
            <a:ext cx="8191500" cy="619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381000"/>
            <a:ext cx="8439150" cy="601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3387" y="381000"/>
            <a:ext cx="8181975" cy="601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3387" y="410874"/>
            <a:ext cx="8181975" cy="5950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410873"/>
            <a:ext cx="8201025" cy="615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304800"/>
            <a:ext cx="8001000" cy="627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:\telephone book\example4.TIF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459736" y="2667000"/>
            <a:ext cx="5922264" cy="2855976"/>
          </a:xfrm>
          <a:prstGeom prst="rect">
            <a:avLst/>
          </a:prstGeom>
          <a:noFill/>
        </p:spPr>
      </p:pic>
      <p:pic>
        <p:nvPicPr>
          <p:cNvPr id="1026" name="Picture 2" descr="H:\telephone book\example1b.TI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838200" y="1569626"/>
            <a:ext cx="3505200" cy="1173574"/>
          </a:xfrm>
          <a:prstGeom prst="rect">
            <a:avLst/>
          </a:prstGeom>
          <a:noFill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Patterns in “The Yellow Pages”</a:t>
            </a:r>
            <a:endParaRPr lang="en-US" dirty="0"/>
          </a:p>
        </p:txBody>
      </p:sp>
      <p:pic>
        <p:nvPicPr>
          <p:cNvPr id="1027" name="Picture 3" descr="H:\telephone book\Ex2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1752600"/>
            <a:ext cx="3124200" cy="562163"/>
          </a:xfrm>
          <a:prstGeom prst="rect">
            <a:avLst/>
          </a:prstGeom>
          <a:noFill/>
        </p:spPr>
      </p:pic>
      <p:pic>
        <p:nvPicPr>
          <p:cNvPr id="1029" name="Picture 5" descr="H:\telephone book\Ex4.tif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2590800" y="5791200"/>
            <a:ext cx="5181600" cy="73656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914400" y="1264826"/>
            <a:ext cx="320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Example 1: ascending fifths pattern</a:t>
            </a:r>
            <a:endParaRPr lang="en-US" sz="1600" dirty="0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0" y="1219200"/>
            <a:ext cx="2667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Example 2: ostinato pattern</a:t>
            </a:r>
            <a:endParaRPr lang="en-US" sz="1600" dirty="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3429000"/>
            <a:ext cx="32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Example 3: [ 0 1 0 / 0 1 2]</a:t>
            </a:r>
            <a:br>
              <a:rPr lang="en-US" sz="1600" dirty="0" smtClean="0">
                <a:latin typeface="Calibri" pitchFamily="34" charset="0"/>
              </a:rPr>
            </a:br>
            <a:r>
              <a:rPr lang="en-US" sz="1600" dirty="0" err="1" smtClean="0">
                <a:latin typeface="Calibri" pitchFamily="34" charset="0"/>
              </a:rPr>
              <a:t>motivic</a:t>
            </a:r>
            <a:r>
              <a:rPr lang="en-US" sz="1600" dirty="0" smtClean="0">
                <a:latin typeface="Calibri" pitchFamily="34" charset="0"/>
              </a:rPr>
              <a:t> contour pattern</a:t>
            </a:r>
            <a:endParaRPr lang="en-US" sz="1600" dirty="0">
              <a:latin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" y="5867400"/>
            <a:ext cx="32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Example 4: </a:t>
            </a:r>
            <a:br>
              <a:rPr lang="en-US" sz="1600" dirty="0" smtClean="0">
                <a:latin typeface="Calibri" pitchFamily="34" charset="0"/>
              </a:rPr>
            </a:br>
            <a:r>
              <a:rPr lang="en-US" sz="1600" dirty="0" smtClean="0">
                <a:latin typeface="Calibri" pitchFamily="34" charset="0"/>
              </a:rPr>
              <a:t>woodwind pattern</a:t>
            </a:r>
            <a:endParaRPr lang="en-US" sz="16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399" y="381000"/>
            <a:ext cx="8248650" cy="621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304800"/>
            <a:ext cx="8248650" cy="6040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357369"/>
            <a:ext cx="8248650" cy="59355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369665"/>
            <a:ext cx="8196453" cy="5954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1709" y="369665"/>
            <a:ext cx="8107435" cy="5954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-38100"/>
            <a:ext cx="8048625" cy="666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yp_m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428624"/>
            <a:ext cx="8077200" cy="61235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yp_m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428624"/>
            <a:ext cx="8077199" cy="61235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yp_m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612609"/>
            <a:ext cx="8289869" cy="59405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xample7a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399" y="1981201"/>
            <a:ext cx="7071361" cy="1524000"/>
          </a:xfrm>
          <a:prstGeom prst="rect">
            <a:avLst/>
          </a:prstGeom>
        </p:spPr>
      </p:pic>
      <p:pic>
        <p:nvPicPr>
          <p:cNvPr id="4" name="Picture 3" descr="example7b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200" y="3886200"/>
            <a:ext cx="7071360" cy="1524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Shifted downbeat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90600" y="1524000"/>
            <a:ext cx="39866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Example 5.  Emergence of a shifted downbeat</a:t>
            </a:r>
            <a:endParaRPr lang="en-US" sz="16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:\telephone book\example4.TIF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459736" y="2667000"/>
            <a:ext cx="5922264" cy="2855976"/>
          </a:xfrm>
          <a:prstGeom prst="rect">
            <a:avLst/>
          </a:prstGeom>
          <a:noFill/>
        </p:spPr>
      </p:pic>
      <p:pic>
        <p:nvPicPr>
          <p:cNvPr id="1026" name="Picture 2" descr="H:\telephone book\example1b.TI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tretch>
            <a:fillRect/>
          </a:stretch>
        </p:blipFill>
        <p:spPr bwMode="auto">
          <a:xfrm>
            <a:off x="838200" y="1569626"/>
            <a:ext cx="3505200" cy="1173574"/>
          </a:xfrm>
          <a:prstGeom prst="rect">
            <a:avLst/>
          </a:prstGeom>
          <a:noFill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Patterns in “The Yellow Pages”</a:t>
            </a:r>
            <a:endParaRPr lang="en-US" dirty="0"/>
          </a:p>
        </p:txBody>
      </p:sp>
      <p:pic>
        <p:nvPicPr>
          <p:cNvPr id="1027" name="Picture 3" descr="H:\telephone book\Ex2.t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57800" y="1752600"/>
            <a:ext cx="3124200" cy="562163"/>
          </a:xfrm>
          <a:prstGeom prst="rect">
            <a:avLst/>
          </a:prstGeom>
          <a:noFill/>
        </p:spPr>
      </p:pic>
      <p:pic>
        <p:nvPicPr>
          <p:cNvPr id="1029" name="Picture 5" descr="H:\telephone book\Ex4.tif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2590800" y="5791200"/>
            <a:ext cx="5181600" cy="73656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914400" y="1264826"/>
            <a:ext cx="320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Example 1: ascending fifths pattern</a:t>
            </a:r>
            <a:endParaRPr lang="en-US" sz="1600" dirty="0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0" y="1219200"/>
            <a:ext cx="2667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Example 2: ostinato pattern</a:t>
            </a:r>
            <a:endParaRPr lang="en-US" sz="1600" dirty="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3429000"/>
            <a:ext cx="32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Example 3: [ 0 1 0 / 0 1 2]</a:t>
            </a:r>
            <a:br>
              <a:rPr lang="en-US" sz="1600" dirty="0" smtClean="0">
                <a:latin typeface="Calibri" pitchFamily="34" charset="0"/>
              </a:rPr>
            </a:br>
            <a:r>
              <a:rPr lang="en-US" sz="1600" dirty="0" err="1" smtClean="0">
                <a:latin typeface="Calibri" pitchFamily="34" charset="0"/>
              </a:rPr>
              <a:t>motivic</a:t>
            </a:r>
            <a:r>
              <a:rPr lang="en-US" sz="1600" dirty="0" smtClean="0">
                <a:latin typeface="Calibri" pitchFamily="34" charset="0"/>
              </a:rPr>
              <a:t> contour pattern</a:t>
            </a:r>
            <a:endParaRPr lang="en-US" sz="1600" dirty="0">
              <a:latin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" y="5867400"/>
            <a:ext cx="32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Example 4: </a:t>
            </a:r>
            <a:br>
              <a:rPr lang="en-US" sz="1600" dirty="0" smtClean="0">
                <a:latin typeface="Calibri" pitchFamily="34" charset="0"/>
              </a:rPr>
            </a:br>
            <a:r>
              <a:rPr lang="en-US" sz="1600" dirty="0" smtClean="0">
                <a:latin typeface="Calibri" pitchFamily="34" charset="0"/>
              </a:rPr>
              <a:t>woodwind pattern</a:t>
            </a:r>
            <a:endParaRPr lang="en-US" sz="1600" dirty="0">
              <a:latin typeface="Calibri" pitchFamily="34" charset="0"/>
            </a:endParaRPr>
          </a:p>
        </p:txBody>
      </p:sp>
      <p:pic>
        <p:nvPicPr>
          <p:cNvPr id="13" name="yp_ex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6106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5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yp_m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428624"/>
            <a:ext cx="8077200" cy="6123509"/>
          </a:xfrm>
          <a:prstGeom prst="rect">
            <a:avLst/>
          </a:prstGeom>
        </p:spPr>
      </p:pic>
      <p:pic>
        <p:nvPicPr>
          <p:cNvPr id="3" name="yp_ex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86800" y="152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yp_m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428624"/>
            <a:ext cx="8077199" cy="61235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yp_m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612609"/>
            <a:ext cx="8289869" cy="59405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yp_m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228600"/>
            <a:ext cx="6629400" cy="6267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yp_m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1" y="497059"/>
            <a:ext cx="6741863" cy="5827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yp_m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228600"/>
            <a:ext cx="8525105" cy="624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xample8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46632" y="627888"/>
            <a:ext cx="6678168" cy="1962912"/>
          </a:xfrm>
          <a:prstGeom prst="rect">
            <a:avLst/>
          </a:prstGeom>
        </p:spPr>
      </p:pic>
      <p:pic>
        <p:nvPicPr>
          <p:cNvPr id="4" name="Picture 3" descr="example9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9200" y="3096768"/>
            <a:ext cx="6574536" cy="34564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0" y="228600"/>
            <a:ext cx="334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Example 6. Alternating meters section</a:t>
            </a:r>
            <a:endParaRPr lang="en-US" sz="1600" dirty="0"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76400" y="2743200"/>
            <a:ext cx="37525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Example 7. Successive levels of elaboration</a:t>
            </a:r>
            <a:endParaRPr lang="en-US" sz="16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9112" y="691194"/>
            <a:ext cx="8105775" cy="5475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533400"/>
            <a:ext cx="7924800" cy="55197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199" y="381000"/>
            <a:ext cx="7772401" cy="5799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“Static transposition” in “The Yellow Pages”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914400"/>
            <a:ext cx="6650382" cy="568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9112" y="691194"/>
            <a:ext cx="8105775" cy="5475610"/>
          </a:xfrm>
          <a:prstGeom prst="rect">
            <a:avLst/>
          </a:prstGeom>
        </p:spPr>
      </p:pic>
      <p:pic>
        <p:nvPicPr>
          <p:cNvPr id="12" name="yp_ex5b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868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533400"/>
            <a:ext cx="7924800" cy="55197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199" y="381000"/>
            <a:ext cx="7772401" cy="5799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199" y="510857"/>
            <a:ext cx="8229601" cy="58657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199" y="510857"/>
            <a:ext cx="8229601" cy="5865779"/>
          </a:xfrm>
          <a:prstGeom prst="rect">
            <a:avLst/>
          </a:prstGeom>
        </p:spPr>
      </p:pic>
      <p:pic>
        <p:nvPicPr>
          <p:cNvPr id="3" name="yp_ex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106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0282" y="1524000"/>
            <a:ext cx="8836748" cy="4535676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Shifting Layers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0282" y="1524000"/>
            <a:ext cx="8836748" cy="4535676"/>
          </a:xfrm>
          <a:prstGeom prst="rect">
            <a:avLst/>
          </a:prstGeom>
        </p:spPr>
      </p:pic>
      <p:pic>
        <p:nvPicPr>
          <p:cNvPr id="3" name="yp_ex7b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86800" y="381000"/>
            <a:ext cx="304800" cy="3048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Shifting Layers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533399"/>
            <a:ext cx="8229600" cy="59062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540311"/>
            <a:ext cx="8229600" cy="59052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691281"/>
            <a:ext cx="8229600" cy="58619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506746"/>
            <a:ext cx="8305800" cy="598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685800"/>
            <a:ext cx="8583911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574749"/>
            <a:ext cx="8229600" cy="5750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651168"/>
            <a:ext cx="8305800" cy="5649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651168"/>
            <a:ext cx="7858750" cy="57532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533399"/>
            <a:ext cx="8229600" cy="5906279"/>
          </a:xfrm>
          <a:prstGeom prst="rect">
            <a:avLst/>
          </a:prstGeom>
        </p:spPr>
      </p:pic>
      <p:pic>
        <p:nvPicPr>
          <p:cNvPr id="5" name="yp_ex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106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540311"/>
            <a:ext cx="8229600" cy="59052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691281"/>
            <a:ext cx="8229600" cy="58619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685800"/>
            <a:ext cx="8583911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574749"/>
            <a:ext cx="8229600" cy="5750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651168"/>
            <a:ext cx="8305800" cy="5649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304800"/>
            <a:ext cx="8039100" cy="625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651168"/>
            <a:ext cx="7858750" cy="57532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14400" y="1600200"/>
            <a:ext cx="7315200" cy="10668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95400" y="19812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Static Transposition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553200" y="3733800"/>
            <a:ext cx="1676400" cy="1066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781800" y="3925669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Additive </a:t>
            </a:r>
          </a:p>
          <a:p>
            <a:r>
              <a:rPr lang="en-US" dirty="0" smtClean="0"/>
              <a:t>Process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14400" y="3733800"/>
            <a:ext cx="1524000" cy="1066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3925669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Subtractive </a:t>
            </a:r>
            <a:br>
              <a:rPr lang="en-US" dirty="0" smtClean="0"/>
            </a:br>
            <a:r>
              <a:rPr lang="en-US" dirty="0" smtClean="0"/>
              <a:t>Process</a:t>
            </a:r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Simultaneous Processes in </a:t>
            </a:r>
            <a:br>
              <a:rPr lang="en-US" dirty="0" smtClean="0"/>
            </a:br>
            <a:r>
              <a:rPr lang="en-US" dirty="0" smtClean="0"/>
              <a:t>“The Blue Pages,” measures 7-73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4400" y="2819400"/>
            <a:ext cx="7315200" cy="6858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295400" y="29718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Harmonic Sequence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2514600" y="3733800"/>
            <a:ext cx="228600" cy="1066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819400" y="3733800"/>
            <a:ext cx="914400" cy="1066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810000" y="3733800"/>
            <a:ext cx="685800" cy="1066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572000" y="3733800"/>
            <a:ext cx="533400" cy="1066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181600" y="3733800"/>
            <a:ext cx="990600" cy="1066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248400" y="3733800"/>
            <a:ext cx="228600" cy="1066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348" y="365393"/>
            <a:ext cx="8997304" cy="4054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365393"/>
            <a:ext cx="8288761" cy="4054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847" y="365393"/>
            <a:ext cx="8253466" cy="4054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“Static transposition” in “The Blue Pages”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524000"/>
            <a:ext cx="5715000" cy="4361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365393"/>
            <a:ext cx="8288761" cy="4054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847" y="365393"/>
            <a:ext cx="8253466" cy="4054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Patterns in “The Blue Pages”</a:t>
            </a:r>
            <a:endParaRPr lang="en-US" dirty="0"/>
          </a:p>
        </p:txBody>
      </p:sp>
      <p:pic>
        <p:nvPicPr>
          <p:cNvPr id="16" name="Picture 15" descr="bp_m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47800" y="1600200"/>
            <a:ext cx="6067425" cy="2228850"/>
          </a:xfrm>
          <a:prstGeom prst="rect">
            <a:avLst/>
          </a:prstGeom>
        </p:spPr>
      </p:pic>
      <p:pic>
        <p:nvPicPr>
          <p:cNvPr id="17" name="Picture 16" descr="bp_m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47800" y="4333875"/>
            <a:ext cx="6276975" cy="1685925"/>
          </a:xfrm>
          <a:prstGeom prst="rect">
            <a:avLst/>
          </a:prstGeom>
        </p:spPr>
      </p:pic>
      <p:pic>
        <p:nvPicPr>
          <p:cNvPr id="5" name="bp_ex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4582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348" y="365393"/>
            <a:ext cx="8997304" cy="4054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381000"/>
            <a:ext cx="8191500" cy="619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365393"/>
            <a:ext cx="8288761" cy="4054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847" y="365393"/>
            <a:ext cx="8253466" cy="4054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29" y="381000"/>
            <a:ext cx="9064371" cy="39260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2197" y="380991"/>
            <a:ext cx="8129397" cy="5740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7244" y="381000"/>
            <a:ext cx="8657844" cy="46836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83870" y="380997"/>
            <a:ext cx="9627870" cy="5574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Simultaneous Processes in </a:t>
            </a:r>
            <a:br>
              <a:rPr lang="en-US" dirty="0" smtClean="0"/>
            </a:br>
            <a:r>
              <a:rPr lang="en-US" dirty="0" smtClean="0"/>
              <a:t>“The White Pages,” measures 13-32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371600" y="1752600"/>
            <a:ext cx="4724400" cy="10668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752600" y="21336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Static Transposition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371600" y="3124200"/>
            <a:ext cx="4191000" cy="1066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752600" y="35052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Additive Process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1371600" y="4495800"/>
            <a:ext cx="2133600" cy="685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1600200" y="4648200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Rhythmic Shifts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1371600" y="5257800"/>
            <a:ext cx="1752600" cy="685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3581400" y="4495800"/>
            <a:ext cx="1752600" cy="685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5410200" y="4495800"/>
            <a:ext cx="1752600" cy="685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7239000" y="4495800"/>
            <a:ext cx="1600200" cy="685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3200400" y="5257800"/>
            <a:ext cx="1524000" cy="685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4800600" y="5257800"/>
            <a:ext cx="1295400" cy="685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6172200" y="5257800"/>
            <a:ext cx="1295400" cy="685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7543800" y="5257800"/>
            <a:ext cx="1295400" cy="685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Patterns in “The White Pages”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14400" y="1641836"/>
            <a:ext cx="518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              </a:t>
            </a:r>
            <a:r>
              <a:rPr lang="en-US" sz="1600" b="1" dirty="0" smtClean="0">
                <a:solidFill>
                  <a:srgbClr val="00B050"/>
                </a:solidFill>
                <a:latin typeface="Calibri" pitchFamily="34" charset="0"/>
              </a:rPr>
              <a:t>woodwind flourish</a:t>
            </a:r>
            <a:endParaRPr lang="en-US" sz="1600" b="1" dirty="0">
              <a:solidFill>
                <a:srgbClr val="00B050"/>
              </a:solidFill>
              <a:latin typeface="Calibri" pitchFamily="34" charset="0"/>
            </a:endParaRPr>
          </a:p>
        </p:txBody>
      </p:sp>
      <p:pic>
        <p:nvPicPr>
          <p:cNvPr id="16" name="Picture 15" descr="bp_m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" y="3657600"/>
            <a:ext cx="7524925" cy="1981200"/>
          </a:xfrm>
          <a:prstGeom prst="rect">
            <a:avLst/>
          </a:prstGeom>
        </p:spPr>
      </p:pic>
      <p:pic>
        <p:nvPicPr>
          <p:cNvPr id="17" name="Picture 16" descr="bp_m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66800" y="2129610"/>
            <a:ext cx="7162800" cy="994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Patterns in “The White Pages”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14400" y="1641836"/>
            <a:ext cx="518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              </a:t>
            </a:r>
            <a:r>
              <a:rPr lang="en-US" sz="1600" b="1" dirty="0" smtClean="0">
                <a:solidFill>
                  <a:srgbClr val="00B050"/>
                </a:solidFill>
                <a:latin typeface="Calibri" pitchFamily="34" charset="0"/>
              </a:rPr>
              <a:t>woodwind flourish</a:t>
            </a:r>
            <a:endParaRPr lang="en-US" sz="1600" b="1" dirty="0">
              <a:solidFill>
                <a:srgbClr val="00B050"/>
              </a:solidFill>
              <a:latin typeface="Calibri" pitchFamily="34" charset="0"/>
            </a:endParaRPr>
          </a:p>
        </p:txBody>
      </p:sp>
      <p:pic>
        <p:nvPicPr>
          <p:cNvPr id="16" name="Picture 15" descr="bp_m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4400" y="3657600"/>
            <a:ext cx="7524925" cy="1981200"/>
          </a:xfrm>
          <a:prstGeom prst="rect">
            <a:avLst/>
          </a:prstGeom>
        </p:spPr>
      </p:pic>
      <p:pic>
        <p:nvPicPr>
          <p:cNvPr id="17" name="Picture 16" descr="bp_m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66800" y="2129610"/>
            <a:ext cx="7162800" cy="994590"/>
          </a:xfrm>
          <a:prstGeom prst="rect">
            <a:avLst/>
          </a:prstGeom>
        </p:spPr>
      </p:pic>
      <p:pic>
        <p:nvPicPr>
          <p:cNvPr id="6" name="wp_ex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106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1041180"/>
            <a:ext cx="8991600" cy="4492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381000"/>
            <a:ext cx="8439150" cy="601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914400"/>
            <a:ext cx="8829675" cy="4664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923611"/>
            <a:ext cx="8829675" cy="46464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" y="1041180"/>
            <a:ext cx="8991600" cy="4492206"/>
          </a:xfrm>
          <a:prstGeom prst="rect">
            <a:avLst/>
          </a:prstGeom>
        </p:spPr>
      </p:pic>
      <p:pic>
        <p:nvPicPr>
          <p:cNvPr id="4" name="wp_ex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106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914400"/>
            <a:ext cx="8829675" cy="4664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923611"/>
            <a:ext cx="8829675" cy="46464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2349" y="923611"/>
            <a:ext cx="8829251" cy="4656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2349" y="955439"/>
            <a:ext cx="8809777" cy="45827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955439"/>
            <a:ext cx="8762870" cy="46833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838200"/>
            <a:ext cx="8763000" cy="47422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897851"/>
            <a:ext cx="8763000" cy="4622944"/>
          </a:xfrm>
          <a:prstGeom prst="rect">
            <a:avLst/>
          </a:prstGeom>
        </p:spPr>
      </p:pic>
      <p:pic>
        <p:nvPicPr>
          <p:cNvPr id="3" name="wp_ex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106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5542</TotalTime>
  <Words>363</Words>
  <Application>Microsoft Office PowerPoint</Application>
  <PresentationFormat>On-screen Show (4:3)</PresentationFormat>
  <Paragraphs>165</Paragraphs>
  <Slides>103</Slides>
  <Notes>103</Notes>
  <HiddenSlides>0</HiddenSlides>
  <MMClips>13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103</vt:i4>
      </vt:variant>
    </vt:vector>
  </HeadingPairs>
  <TitlesOfParts>
    <vt:vector size="110" baseType="lpstr">
      <vt:lpstr>Arial</vt:lpstr>
      <vt:lpstr>Bookman Old Style</vt:lpstr>
      <vt:lpstr>Wingdings 3</vt:lpstr>
      <vt:lpstr>Gill Sans MT</vt:lpstr>
      <vt:lpstr>Calibri</vt:lpstr>
      <vt:lpstr>Wingdings</vt:lpstr>
      <vt:lpstr>Origin</vt:lpstr>
      <vt:lpstr>Making the Most out of Minimalism  </vt:lpstr>
      <vt:lpstr>Post-minimalism in Telephone Book</vt:lpstr>
      <vt:lpstr>Patterns in “The Yellow Pages”</vt:lpstr>
      <vt:lpstr>Patterns in “The Yellow Pages”</vt:lpstr>
      <vt:lpstr>“Static transposition” in “The Yellow Pages” </vt:lpstr>
      <vt:lpstr>Slide 6</vt:lpstr>
      <vt:lpstr>Slide 7</vt:lpstr>
      <vt:lpstr>Slide 8</vt:lpstr>
      <vt:lpstr>Slide 9</vt:lpstr>
      <vt:lpstr>Slide 10</vt:lpstr>
      <vt:lpstr>“Static transposition” </vt:lpstr>
      <vt:lpstr>“Static transposition” </vt:lpstr>
      <vt:lpstr>Additive and Subtractive Processes</vt:lpstr>
      <vt:lpstr>Slide 14</vt:lpstr>
      <vt:lpstr>Slide 15</vt:lpstr>
      <vt:lpstr>Slide 16</vt:lpstr>
      <vt:lpstr>Slide 17</vt:lpstr>
      <vt:lpstr>Slide 18</vt:lpstr>
      <vt:lpstr>Simultaneous Processes in  “The Yellow Pages,” measures 5-38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Shifted downbeat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Shifting Layers</vt:lpstr>
      <vt:lpstr>Shifting Layers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Simultaneous Processes in  “The Blue Pages,” measures 7-73</vt:lpstr>
      <vt:lpstr>Slide 72</vt:lpstr>
      <vt:lpstr>Slide 73</vt:lpstr>
      <vt:lpstr>Slide 74</vt:lpstr>
      <vt:lpstr>“Static transposition” in “The Blue Pages” </vt:lpstr>
      <vt:lpstr>Slide 76</vt:lpstr>
      <vt:lpstr>Slide 77</vt:lpstr>
      <vt:lpstr>Patterns in “The Blue Pages”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Simultaneous Processes in  “The White Pages,” measures 13-32</vt:lpstr>
      <vt:lpstr>Patterns in “The White Pages”</vt:lpstr>
      <vt:lpstr>Patterns in “The White Pages”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Making the Most out of Minimalism  </vt:lpstr>
    </vt:vector>
  </TitlesOfParts>
  <Company>Marietta College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Making the Most out of Minimalism</dc:title>
  <dc:creator>Brent Yorgason</dc:creator>
  <cp:lastModifiedBy>Brent Yorgason</cp:lastModifiedBy>
  <cp:revision>165</cp:revision>
  <dcterms:created xsi:type="dcterms:W3CDTF">2010-02-26T00:31:52Z</dcterms:created>
  <dcterms:modified xsi:type="dcterms:W3CDTF">2010-03-04T12:54:02Z</dcterms:modified>
</cp:coreProperties>
</file>